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57" r:id="rId4"/>
    <p:sldId id="258" r:id="rId5"/>
    <p:sldId id="260" r:id="rId6"/>
    <p:sldId id="261"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1F2D84-77E9-4CA7-A458-3702D4A61569}" type="datetimeFigureOut">
              <a:rPr lang="en-US" smtClean="0"/>
              <a:pPr/>
              <a:t>09/10/2019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816510-7B2A-48A7-A99A-AEDA89E2C1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816510-7B2A-48A7-A99A-AEDA89E2C110}"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09/10/2019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1470025"/>
          </a:xfrm>
        </p:spPr>
        <p:txBody>
          <a:bodyPr>
            <a:normAutofit/>
          </a:bodyPr>
          <a:lstStyle/>
          <a:p>
            <a:r>
              <a:rPr lang="en-US" sz="5400" dirty="0" smtClean="0">
                <a:solidFill>
                  <a:srgbClr val="7030A0"/>
                </a:solidFill>
                <a:latin typeface="Times New Roman" pitchFamily="18" charset="0"/>
                <a:cs typeface="Times New Roman" pitchFamily="18" charset="0"/>
              </a:rPr>
              <a:t>Communication Skills</a:t>
            </a:r>
            <a:endParaRPr lang="en-US" sz="5400" dirty="0">
              <a:solidFill>
                <a:srgbClr val="7030A0"/>
              </a:solidFill>
              <a:latin typeface="Times New Roman" pitchFamily="18" charset="0"/>
              <a:cs typeface="Times New Roman" pitchFamily="18" charset="0"/>
            </a:endParaRPr>
          </a:p>
        </p:txBody>
      </p:sp>
      <p:sp>
        <p:nvSpPr>
          <p:cNvPr id="3" name="Subtitle 2"/>
          <p:cNvSpPr>
            <a:spLocks noGrp="1"/>
          </p:cNvSpPr>
          <p:nvPr>
            <p:ph type="subTitle" idx="1"/>
          </p:nvPr>
        </p:nvSpPr>
        <p:spPr>
          <a:xfrm>
            <a:off x="1219200" y="3505200"/>
            <a:ext cx="6858000" cy="1752600"/>
          </a:xfrm>
        </p:spPr>
        <p:txBody>
          <a:bodyPr>
            <a:normAutofit fontScale="85000" lnSpcReduction="20000"/>
          </a:bodyPr>
          <a:lstStyle/>
          <a:p>
            <a:r>
              <a:rPr lang="en-US" dirty="0" smtClean="0">
                <a:solidFill>
                  <a:schemeClr val="accent6">
                    <a:lumMod val="75000"/>
                  </a:schemeClr>
                </a:solidFill>
                <a:latin typeface="Times New Roman" pitchFamily="18" charset="0"/>
                <a:cs typeface="Times New Roman" pitchFamily="18" charset="0"/>
              </a:rPr>
              <a:t>Dr. </a:t>
            </a:r>
            <a:r>
              <a:rPr lang="en-US" dirty="0" err="1" smtClean="0">
                <a:solidFill>
                  <a:schemeClr val="accent6">
                    <a:lumMod val="75000"/>
                  </a:schemeClr>
                </a:solidFill>
                <a:latin typeface="Times New Roman" pitchFamily="18" charset="0"/>
                <a:cs typeface="Times New Roman" pitchFamily="18" charset="0"/>
              </a:rPr>
              <a:t>Kare</a:t>
            </a:r>
            <a:r>
              <a:rPr lang="en-US" dirty="0" smtClean="0">
                <a:solidFill>
                  <a:schemeClr val="accent6">
                    <a:lumMod val="75000"/>
                  </a:schemeClr>
                </a:solidFill>
                <a:latin typeface="Times New Roman" pitchFamily="18" charset="0"/>
                <a:cs typeface="Times New Roman" pitchFamily="18" charset="0"/>
              </a:rPr>
              <a:t> C D </a:t>
            </a:r>
          </a:p>
          <a:p>
            <a:r>
              <a:rPr lang="en-US" dirty="0" smtClean="0">
                <a:solidFill>
                  <a:schemeClr val="accent6">
                    <a:lumMod val="75000"/>
                  </a:schemeClr>
                </a:solidFill>
                <a:latin typeface="Times New Roman" pitchFamily="18" charset="0"/>
                <a:cs typeface="Times New Roman" pitchFamily="18" charset="0"/>
              </a:rPr>
              <a:t>Dept. of English</a:t>
            </a:r>
          </a:p>
          <a:p>
            <a:r>
              <a:rPr lang="en-US" dirty="0" smtClean="0">
                <a:solidFill>
                  <a:schemeClr val="accent6">
                    <a:lumMod val="75000"/>
                  </a:schemeClr>
                </a:solidFill>
                <a:latin typeface="Times New Roman" pitchFamily="18" charset="0"/>
                <a:cs typeface="Times New Roman" pitchFamily="18" charset="0"/>
              </a:rPr>
              <a:t>Assistant Professor</a:t>
            </a:r>
          </a:p>
          <a:p>
            <a:r>
              <a:rPr lang="en-US" dirty="0" err="1" smtClean="0">
                <a:solidFill>
                  <a:schemeClr val="accent6">
                    <a:lumMod val="75000"/>
                  </a:schemeClr>
                </a:solidFill>
                <a:latin typeface="Times New Roman" pitchFamily="18" charset="0"/>
                <a:cs typeface="Times New Roman" pitchFamily="18" charset="0"/>
              </a:rPr>
              <a:t>Shri</a:t>
            </a:r>
            <a:r>
              <a:rPr lang="en-US" dirty="0" smtClean="0">
                <a:solidFill>
                  <a:schemeClr val="accent6">
                    <a:lumMod val="75000"/>
                  </a:schemeClr>
                </a:solidFill>
                <a:latin typeface="Times New Roman" pitchFamily="18" charset="0"/>
                <a:cs typeface="Times New Roman" pitchFamily="18" charset="0"/>
              </a:rPr>
              <a:t> </a:t>
            </a:r>
            <a:r>
              <a:rPr lang="en-US" dirty="0" err="1" smtClean="0">
                <a:solidFill>
                  <a:schemeClr val="accent6">
                    <a:lumMod val="75000"/>
                  </a:schemeClr>
                </a:solidFill>
                <a:latin typeface="Times New Roman" pitchFamily="18" charset="0"/>
                <a:cs typeface="Times New Roman" pitchFamily="18" charset="0"/>
              </a:rPr>
              <a:t>Chhatrapti</a:t>
            </a:r>
            <a:r>
              <a:rPr lang="en-US" dirty="0" smtClean="0">
                <a:solidFill>
                  <a:schemeClr val="accent6">
                    <a:lumMod val="75000"/>
                  </a:schemeClr>
                </a:solidFill>
                <a:latin typeface="Times New Roman" pitchFamily="18" charset="0"/>
                <a:cs typeface="Times New Roman" pitchFamily="18" charset="0"/>
              </a:rPr>
              <a:t> </a:t>
            </a:r>
            <a:r>
              <a:rPr lang="en-US" dirty="0" err="1" smtClean="0">
                <a:solidFill>
                  <a:schemeClr val="accent6">
                    <a:lumMod val="75000"/>
                  </a:schemeClr>
                </a:solidFill>
                <a:latin typeface="Times New Roman" pitchFamily="18" charset="0"/>
                <a:cs typeface="Times New Roman" pitchFamily="18" charset="0"/>
              </a:rPr>
              <a:t>Shivaji</a:t>
            </a:r>
            <a:r>
              <a:rPr lang="en-US" dirty="0" smtClean="0">
                <a:solidFill>
                  <a:schemeClr val="accent6">
                    <a:lumMod val="75000"/>
                  </a:schemeClr>
                </a:solidFill>
                <a:latin typeface="Times New Roman" pitchFamily="18" charset="0"/>
                <a:cs typeface="Times New Roman" pitchFamily="18" charset="0"/>
              </a:rPr>
              <a:t> College, </a:t>
            </a:r>
            <a:r>
              <a:rPr lang="en-US" dirty="0" err="1" smtClean="0">
                <a:solidFill>
                  <a:schemeClr val="accent6">
                    <a:lumMod val="75000"/>
                  </a:schemeClr>
                </a:solidFill>
                <a:latin typeface="Times New Roman" pitchFamily="18" charset="0"/>
                <a:cs typeface="Times New Roman" pitchFamily="18" charset="0"/>
              </a:rPr>
              <a:t>Omerga</a:t>
            </a:r>
            <a:endParaRPr lang="en-US" dirty="0">
              <a:solidFill>
                <a:schemeClr val="accent6">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Communication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2800" dirty="0" smtClean="0">
              <a:solidFill>
                <a:srgbClr val="7030A0"/>
              </a:solidFill>
            </a:endParaRPr>
          </a:p>
          <a:p>
            <a:pPr>
              <a:buNone/>
            </a:pPr>
            <a:r>
              <a:rPr lang="en-US" sz="2800" dirty="0" err="1" smtClean="0">
                <a:solidFill>
                  <a:srgbClr val="7030A0"/>
                </a:solidFill>
                <a:latin typeface="Times New Roman" pitchFamily="18" charset="0"/>
                <a:cs typeface="Times New Roman" pitchFamily="18" charset="0"/>
              </a:rPr>
              <a:t>i</a:t>
            </a:r>
            <a:r>
              <a:rPr lang="en-US" sz="2800" dirty="0" smtClean="0">
                <a:solidFill>
                  <a:srgbClr val="7030A0"/>
                </a:solidFill>
                <a:latin typeface="Times New Roman" pitchFamily="18" charset="0"/>
                <a:cs typeface="Times New Roman" pitchFamily="18" charset="0"/>
              </a:rPr>
              <a:t>) The act of sharing or exchanging information, ideas or feelings.</a:t>
            </a:r>
          </a:p>
          <a:p>
            <a:pPr>
              <a:buNone/>
            </a:pPr>
            <a:r>
              <a:rPr lang="en-US" sz="2800" dirty="0" smtClean="0">
                <a:solidFill>
                  <a:srgbClr val="7030A0"/>
                </a:solidFill>
                <a:latin typeface="Times New Roman" pitchFamily="18" charset="0"/>
                <a:cs typeface="Times New Roman" pitchFamily="18" charset="0"/>
              </a:rPr>
              <a:t>ii) The communication is a two way process wherein the message ( in the form of ideas, thoughts, feelings) is transmitted.</a:t>
            </a:r>
          </a:p>
          <a:p>
            <a:pPr>
              <a:buNone/>
            </a:pPr>
            <a:r>
              <a:rPr lang="en-US" sz="2800" dirty="0" smtClean="0">
                <a:solidFill>
                  <a:srgbClr val="7030A0"/>
                </a:solidFill>
                <a:latin typeface="Times New Roman" pitchFamily="18" charset="0"/>
                <a:cs typeface="Times New Roman" pitchFamily="18" charset="0"/>
              </a:rPr>
              <a:t>Iii) The term communication is derived from the </a:t>
            </a:r>
            <a:r>
              <a:rPr lang="en-US" sz="2800" dirty="0" err="1" smtClean="0">
                <a:solidFill>
                  <a:srgbClr val="7030A0"/>
                </a:solidFill>
                <a:latin typeface="Times New Roman" pitchFamily="18" charset="0"/>
                <a:cs typeface="Times New Roman" pitchFamily="18" charset="0"/>
              </a:rPr>
              <a:t>latin</a:t>
            </a:r>
            <a:r>
              <a:rPr lang="en-US" sz="2800" dirty="0" smtClean="0">
                <a:solidFill>
                  <a:srgbClr val="7030A0"/>
                </a:solidFill>
                <a:latin typeface="Times New Roman" pitchFamily="18" charset="0"/>
                <a:cs typeface="Times New Roman" pitchFamily="18" charset="0"/>
              </a:rPr>
              <a:t> word “</a:t>
            </a:r>
            <a:r>
              <a:rPr lang="en-US" sz="2800" dirty="0" err="1" smtClean="0">
                <a:solidFill>
                  <a:srgbClr val="7030A0"/>
                </a:solidFill>
                <a:latin typeface="Times New Roman" pitchFamily="18" charset="0"/>
                <a:cs typeface="Times New Roman" pitchFamily="18" charset="0"/>
              </a:rPr>
              <a:t>communis”which</a:t>
            </a:r>
            <a:r>
              <a:rPr lang="en-US" sz="2800" dirty="0" smtClean="0">
                <a:solidFill>
                  <a:srgbClr val="7030A0"/>
                </a:solidFill>
                <a:latin typeface="Times New Roman" pitchFamily="18" charset="0"/>
                <a:cs typeface="Times New Roman" pitchFamily="18" charset="0"/>
              </a:rPr>
              <a:t> means to share</a:t>
            </a:r>
            <a:endParaRPr lang="en-US" sz="28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Communication Media</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None/>
            </a:pPr>
            <a:r>
              <a:rPr lang="en-US" dirty="0" smtClean="0">
                <a:solidFill>
                  <a:srgbClr val="7030A0"/>
                </a:solidFill>
                <a:latin typeface="Times New Roman" pitchFamily="18" charset="0"/>
                <a:cs typeface="Times New Roman" pitchFamily="18" charset="0"/>
              </a:rPr>
              <a:t>Two </a:t>
            </a:r>
            <a:r>
              <a:rPr lang="en-US" dirty="0" smtClean="0">
                <a:solidFill>
                  <a:srgbClr val="7030A0"/>
                </a:solidFill>
                <a:latin typeface="Times New Roman" pitchFamily="18" charset="0"/>
                <a:cs typeface="Times New Roman" pitchFamily="18" charset="0"/>
              </a:rPr>
              <a:t>Types of Communication</a:t>
            </a:r>
          </a:p>
          <a:p>
            <a:pPr marL="514350" indent="-514350">
              <a:buNone/>
            </a:pPr>
            <a:r>
              <a:rPr lang="en-US" dirty="0" smtClean="0">
                <a:solidFill>
                  <a:srgbClr val="7030A0"/>
                </a:solidFill>
                <a:latin typeface="Times New Roman" pitchFamily="18" charset="0"/>
                <a:cs typeface="Times New Roman" pitchFamily="18" charset="0"/>
              </a:rPr>
              <a:t>1. Verbal : Verbal communication is the expression or exchange of information or messages through written or oral words. </a:t>
            </a:r>
          </a:p>
          <a:p>
            <a:pPr marL="514350" indent="-514350">
              <a:buNone/>
            </a:pPr>
            <a:r>
              <a:rPr lang="en-US" dirty="0" smtClean="0">
                <a:solidFill>
                  <a:srgbClr val="7030A0"/>
                </a:solidFill>
                <a:latin typeface="Times New Roman" pitchFamily="18" charset="0"/>
                <a:cs typeface="Times New Roman" pitchFamily="18" charset="0"/>
              </a:rPr>
              <a:t>2. Non- Verbal : Nonverbal communication is the process of sending and receiving messages without using words, either spoken or written. </a:t>
            </a:r>
            <a:r>
              <a:rPr lang="en-US" dirty="0" smtClean="0">
                <a:solidFill>
                  <a:srgbClr val="7030A0"/>
                </a:solidFill>
                <a:latin typeface="Times New Roman" pitchFamily="18" charset="0"/>
                <a:cs typeface="Times New Roman" pitchFamily="18" charset="0"/>
              </a:rPr>
              <a:t>Also </a:t>
            </a:r>
            <a:r>
              <a:rPr lang="en-US" dirty="0" smtClean="0">
                <a:solidFill>
                  <a:srgbClr val="7030A0"/>
                </a:solidFill>
                <a:latin typeface="Times New Roman" pitchFamily="18" charset="0"/>
                <a:cs typeface="Times New Roman" pitchFamily="18" charset="0"/>
              </a:rPr>
              <a:t>called manual language.</a:t>
            </a:r>
            <a:endParaRPr lang="en-US"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Forms of verbal communication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AutoNum type="alphaLcParenR"/>
            </a:pPr>
            <a:r>
              <a:rPr lang="en-US" sz="2400" dirty="0" smtClean="0">
                <a:solidFill>
                  <a:srgbClr val="7030A0"/>
                </a:solidFill>
                <a:latin typeface="Times New Roman" pitchFamily="18" charset="0"/>
                <a:cs typeface="Times New Roman" pitchFamily="18" charset="0"/>
              </a:rPr>
              <a:t>Oral communication</a:t>
            </a:r>
          </a:p>
          <a:p>
            <a:pPr marL="514350" indent="-514350">
              <a:buNone/>
            </a:pPr>
            <a:r>
              <a:rPr lang="en-US" sz="2400" dirty="0" smtClean="0">
                <a:solidFill>
                  <a:srgbClr val="7030A0"/>
                </a:solidFill>
                <a:latin typeface="Times New Roman" pitchFamily="18" charset="0"/>
                <a:cs typeface="Times New Roman" pitchFamily="18" charset="0"/>
              </a:rPr>
              <a:t>	Oral communication is the process of communication in which messages or information is exchanged or communicated within sender and receiver through the word of mouth. It can be divided into two ways: a. Speaking b. Listening.</a:t>
            </a:r>
          </a:p>
          <a:p>
            <a:pPr marL="514350" indent="-514350">
              <a:buNone/>
            </a:pPr>
            <a:r>
              <a:rPr lang="en-US" sz="2400" dirty="0" smtClean="0">
                <a:solidFill>
                  <a:srgbClr val="7030A0"/>
                </a:solidFill>
                <a:latin typeface="Times New Roman" pitchFamily="18" charset="0"/>
                <a:cs typeface="Times New Roman" pitchFamily="18" charset="0"/>
              </a:rPr>
              <a:t>b) Written communication</a:t>
            </a:r>
          </a:p>
          <a:p>
            <a:pPr marL="514350" indent="-514350">
              <a:buNone/>
            </a:pPr>
            <a:r>
              <a:rPr lang="en-US" sz="2400" dirty="0" smtClean="0">
                <a:solidFill>
                  <a:srgbClr val="7030A0"/>
                </a:solidFill>
                <a:latin typeface="Times New Roman" pitchFamily="18" charset="0"/>
                <a:cs typeface="Times New Roman" pitchFamily="18" charset="0"/>
              </a:rPr>
              <a:t>	Written communication is the process of communication in which messages or information is exchanged or communicated within sender and receiver through written form. It can be divided into two ways: a. Writing b. Reading.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Nonverbal communication</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solidFill>
                  <a:srgbClr val="7030A0"/>
                </a:solidFill>
                <a:latin typeface="Times New Roman" pitchFamily="18" charset="0"/>
                <a:cs typeface="Times New Roman" pitchFamily="18" charset="0"/>
              </a:rPr>
              <a:t>Nonverbal communication is the expression or exchange of information or messages through without using any spoken or written word. </a:t>
            </a:r>
            <a:endParaRPr lang="en-US"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Types of Nonverbal communication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rgbClr val="7030A0"/>
                </a:solidFill>
              </a:rPr>
              <a:t>Facial expression</a:t>
            </a:r>
          </a:p>
          <a:p>
            <a:r>
              <a:rPr lang="en-US" dirty="0" smtClean="0">
                <a:solidFill>
                  <a:srgbClr val="7030A0"/>
                </a:solidFill>
              </a:rPr>
              <a:t>Eye contact </a:t>
            </a:r>
          </a:p>
          <a:p>
            <a:r>
              <a:rPr lang="en-US" dirty="0" smtClean="0">
                <a:solidFill>
                  <a:srgbClr val="7030A0"/>
                </a:solidFill>
              </a:rPr>
              <a:t>Gestures</a:t>
            </a:r>
          </a:p>
          <a:p>
            <a:r>
              <a:rPr lang="en-US" dirty="0" smtClean="0">
                <a:solidFill>
                  <a:srgbClr val="7030A0"/>
                </a:solidFill>
              </a:rPr>
              <a:t>Body language</a:t>
            </a:r>
          </a:p>
          <a:p>
            <a:r>
              <a:rPr lang="en-US" dirty="0" smtClean="0">
                <a:solidFill>
                  <a:srgbClr val="7030A0"/>
                </a:solidFill>
              </a:rPr>
              <a:t>Touch</a:t>
            </a:r>
          </a:p>
          <a:p>
            <a:r>
              <a:rPr lang="en-US" dirty="0" smtClean="0">
                <a:solidFill>
                  <a:srgbClr val="7030A0"/>
                </a:solidFill>
              </a:rPr>
              <a:t>Proximity</a:t>
            </a:r>
          </a:p>
          <a:p>
            <a:r>
              <a:rPr lang="en-US" dirty="0" smtClean="0">
                <a:solidFill>
                  <a:srgbClr val="7030A0"/>
                </a:solidFill>
              </a:rPr>
              <a:t>Space and Distance</a:t>
            </a:r>
          </a:p>
          <a:p>
            <a:pPr>
              <a:buNone/>
            </a:pPr>
            <a:endParaRPr lang="en-US"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Communication Barriers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solidFill>
                  <a:srgbClr val="7030A0"/>
                </a:solidFill>
                <a:latin typeface="Times New Roman" pitchFamily="18" charset="0"/>
                <a:cs typeface="Times New Roman" pitchFamily="18" charset="0"/>
              </a:rPr>
              <a:t>Inattention</a:t>
            </a:r>
          </a:p>
          <a:p>
            <a:r>
              <a:rPr lang="en-US" dirty="0" smtClean="0">
                <a:solidFill>
                  <a:srgbClr val="7030A0"/>
                </a:solidFill>
                <a:latin typeface="Times New Roman" pitchFamily="18" charset="0"/>
                <a:cs typeface="Times New Roman" pitchFamily="18" charset="0"/>
              </a:rPr>
              <a:t>Time Pressures</a:t>
            </a:r>
          </a:p>
          <a:p>
            <a:r>
              <a:rPr lang="en-US" dirty="0" smtClean="0">
                <a:solidFill>
                  <a:srgbClr val="7030A0"/>
                </a:solidFill>
                <a:latin typeface="Times New Roman" pitchFamily="18" charset="0"/>
                <a:cs typeface="Times New Roman" pitchFamily="18" charset="0"/>
              </a:rPr>
              <a:t>Noise</a:t>
            </a:r>
          </a:p>
          <a:p>
            <a:r>
              <a:rPr lang="en-US" dirty="0" smtClean="0">
                <a:solidFill>
                  <a:srgbClr val="7030A0"/>
                </a:solidFill>
                <a:latin typeface="Times New Roman" pitchFamily="18" charset="0"/>
                <a:cs typeface="Times New Roman" pitchFamily="18" charset="0"/>
              </a:rPr>
              <a:t>Language</a:t>
            </a:r>
          </a:p>
          <a:p>
            <a:r>
              <a:rPr lang="en-US" dirty="0" smtClean="0">
                <a:solidFill>
                  <a:srgbClr val="7030A0"/>
                </a:solidFill>
                <a:latin typeface="Times New Roman" pitchFamily="18" charset="0"/>
                <a:cs typeface="Times New Roman" pitchFamily="18" charset="0"/>
              </a:rPr>
              <a:t>Psychological Barriers</a:t>
            </a:r>
          </a:p>
          <a:p>
            <a:r>
              <a:rPr lang="en-US" dirty="0" smtClean="0">
                <a:solidFill>
                  <a:srgbClr val="7030A0"/>
                </a:solidFill>
                <a:latin typeface="Times New Roman" pitchFamily="18" charset="0"/>
                <a:cs typeface="Times New Roman" pitchFamily="18" charset="0"/>
              </a:rPr>
              <a:t>Physical Barriers</a:t>
            </a: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7696200" cy="3785652"/>
          </a:xfrm>
          <a:prstGeom prst="rect">
            <a:avLst/>
          </a:prstGeom>
        </p:spPr>
        <p:txBody>
          <a:bodyPr wrap="square">
            <a:spAutoFit/>
          </a:bodyPr>
          <a:lstStyle/>
          <a:p>
            <a:endParaRPr lang="en-US" sz="6000" dirty="0" smtClean="0">
              <a:latin typeface="Times New Roman" pitchFamily="18" charset="0"/>
              <a:cs typeface="Times New Roman" pitchFamily="18" charset="0"/>
            </a:endParaRPr>
          </a:p>
          <a:p>
            <a:endParaRPr lang="en-US" sz="6000" dirty="0" smtClean="0">
              <a:latin typeface="Times New Roman" pitchFamily="18" charset="0"/>
              <a:cs typeface="Times New Roman" pitchFamily="18" charset="0"/>
            </a:endParaRPr>
          </a:p>
          <a:p>
            <a:endParaRPr lang="en-US" sz="6000" dirty="0" smtClean="0">
              <a:latin typeface="Times New Roman" pitchFamily="18" charset="0"/>
              <a:cs typeface="Times New Roman" pitchFamily="18" charset="0"/>
            </a:endParaRPr>
          </a:p>
          <a:p>
            <a:endParaRPr lang="en-US" sz="6000" dirty="0" smtClean="0">
              <a:latin typeface="Times New Roman" pitchFamily="18" charset="0"/>
              <a:cs typeface="Times New Roman" pitchFamily="18" charset="0"/>
            </a:endParaRPr>
          </a:p>
        </p:txBody>
      </p:sp>
      <p:pic>
        <p:nvPicPr>
          <p:cNvPr id="1026" name="Picture 2" descr="d4 Siya Rose Gulab"/>
          <p:cNvPicPr>
            <a:picLocks noChangeAspect="1" noChangeArrowheads="1"/>
          </p:cNvPicPr>
          <p:nvPr/>
        </p:nvPicPr>
        <p:blipFill>
          <a:blip r:embed="rId2"/>
          <a:srcRect/>
          <a:stretch>
            <a:fillRect/>
          </a:stretch>
        </p:blipFill>
        <p:spPr bwMode="auto">
          <a:xfrm>
            <a:off x="3124200" y="1447800"/>
            <a:ext cx="2743200" cy="3008588"/>
          </a:xfrm>
          <a:prstGeom prst="rect">
            <a:avLst/>
          </a:prstGeom>
          <a:noFill/>
        </p:spPr>
      </p:pic>
      <p:sp>
        <p:nvSpPr>
          <p:cNvPr id="4" name="Rectangle 3"/>
          <p:cNvSpPr/>
          <p:nvPr/>
        </p:nvSpPr>
        <p:spPr>
          <a:xfrm>
            <a:off x="1981200" y="4267200"/>
            <a:ext cx="6096000" cy="1323439"/>
          </a:xfrm>
          <a:prstGeom prst="rect">
            <a:avLst/>
          </a:prstGeom>
        </p:spPr>
        <p:txBody>
          <a:bodyPr wrap="square">
            <a:spAutoFit/>
          </a:bodyPr>
          <a:lstStyle/>
          <a:p>
            <a:r>
              <a:rPr lang="en-US" sz="8000" dirty="0" smtClean="0">
                <a:solidFill>
                  <a:srgbClr val="002060"/>
                </a:solidFill>
                <a:latin typeface="Times New Roman" pitchFamily="18" charset="0"/>
                <a:cs typeface="Times New Roman" pitchFamily="18" charset="0"/>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128</Words>
  <Application>Microsoft Office PowerPoint</Application>
  <PresentationFormat>On-screen Show (4:3)</PresentationFormat>
  <Paragraphs>40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Communication Skills</vt:lpstr>
      <vt:lpstr>Communication</vt:lpstr>
      <vt:lpstr>Communication Media</vt:lpstr>
      <vt:lpstr>Forms of verbal communication</vt:lpstr>
      <vt:lpstr>Nonverbal communication </vt:lpstr>
      <vt:lpstr>Types of Nonverbal communication </vt:lpstr>
      <vt:lpstr>Communication Barriers</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 Skills</dc:title>
  <dc:creator>Param</dc:creator>
  <cp:lastModifiedBy>Param</cp:lastModifiedBy>
  <cp:revision>26</cp:revision>
  <dcterms:created xsi:type="dcterms:W3CDTF">2006-08-16T00:00:00Z</dcterms:created>
  <dcterms:modified xsi:type="dcterms:W3CDTF">2019-10-09T03:14:49Z</dcterms:modified>
</cp:coreProperties>
</file>